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8112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uratCelik3506/IBM-DSCP/blob/main/Week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w3schools.com/" TargetMode="External"/><Relationship Id="rId4" Type="http://schemas.openxmlformats.org/officeDocument/2006/relationships/hyperlink" Target="https://www.coursera.org/"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Murat Çelik</a:t>
            </a:r>
          </a:p>
          <a:p>
            <a:r>
              <a:rPr lang="en-US" dirty="0">
                <a:solidFill>
                  <a:schemeClr val="bg2"/>
                </a:solidFill>
                <a:latin typeface="Abadi" panose="020B0604020104020204" pitchFamily="34" charset="0"/>
                <a:ea typeface="SF Pro" pitchFamily="2" charset="0"/>
                <a:cs typeface="SF Pro" pitchFamily="2" charset="0"/>
              </a:rPr>
              <a:t>15.01.2023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a:t>1) Data are analyzed. </a:t>
            </a:r>
          </a:p>
          <a:p>
            <a:pPr lvl="1"/>
            <a:r>
              <a:rPr lang="en-US" dirty="0"/>
              <a:t>1.1) The content of the data is checked.</a:t>
            </a:r>
          </a:p>
          <a:p>
            <a:pPr lvl="1"/>
            <a:r>
              <a:rPr lang="en-US" dirty="0"/>
              <a:t>1.2) The number of contents in the data is checked. </a:t>
            </a:r>
          </a:p>
          <a:p>
            <a:pPr lvl="1"/>
            <a:r>
              <a:rPr lang="en-US" dirty="0"/>
              <a:t>1.3) The types of data are checked. </a:t>
            </a:r>
          </a:p>
          <a:p>
            <a:r>
              <a:rPr lang="en-US" dirty="0"/>
              <a:t>2) Landing column is added using outcome data. </a:t>
            </a:r>
          </a:p>
          <a:p>
            <a:r>
              <a:rPr lang="en-US" dirty="0"/>
              <a:t>3) Save the new data.</a:t>
            </a:r>
          </a:p>
          <a:p>
            <a:r>
              <a:rPr lang="en-US" dirty="0"/>
              <a:t>https://github.com/MuratCelik3506/IBM-DSCP/blob/main/Week1/labs-jupyter-spacex-Data%20wrangling.ipynb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t>Different graphics such as </a:t>
            </a:r>
            <a:r>
              <a:rPr lang="en-US" sz="2000" dirty="0" err="1"/>
              <a:t>catplot</a:t>
            </a:r>
            <a:r>
              <a:rPr lang="en-US" sz="2000" dirty="0"/>
              <a:t>, </a:t>
            </a:r>
            <a:r>
              <a:rPr lang="en-US" sz="2000" dirty="0" err="1"/>
              <a:t>barchart</a:t>
            </a:r>
            <a:r>
              <a:rPr lang="en-US" sz="2000" dirty="0"/>
              <a:t>, </a:t>
            </a:r>
            <a:r>
              <a:rPr lang="en-US" sz="2000" dirty="0" err="1"/>
              <a:t>lineplot</a:t>
            </a:r>
            <a:r>
              <a:rPr lang="en-US" sz="2000" dirty="0"/>
              <a:t> were drawn. These are tools that make it easy for us to analyze the data</a:t>
            </a:r>
          </a:p>
          <a:p>
            <a:pPr>
              <a:lnSpc>
                <a:spcPct val="100000"/>
              </a:lnSpc>
              <a:spcBef>
                <a:spcPts val="1400"/>
              </a:spcBef>
            </a:pPr>
            <a:r>
              <a:rPr lang="en-US" sz="2000" dirty="0"/>
              <a:t>Flight Number vs. Payload Mass, Flight Number vs. Launch Site, Payload Mass vs. Launch Site, Orbit Type vs. Success Rate, Flight Number vs. Orbit Type, Payload Mass vs Orbit Type and Success Rate Yearly Trend</a:t>
            </a:r>
          </a:p>
          <a:p>
            <a:pPr>
              <a:lnSpc>
                <a:spcPct val="100000"/>
              </a:lnSpc>
              <a:spcBef>
                <a:spcPts val="1400"/>
              </a:spcBef>
            </a:pPr>
            <a:endParaRPr lang="en-US" sz="2000" dirty="0"/>
          </a:p>
          <a:p>
            <a:pPr lvl="2">
              <a:lnSpc>
                <a:spcPct val="100000"/>
              </a:lnSpc>
              <a:spcBef>
                <a:spcPts val="1400"/>
              </a:spcBef>
            </a:pP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D70CCFE-836F-A20F-ABBB-B0C144C68AE0}"/>
              </a:ext>
            </a:extLst>
          </p:cNvPr>
          <p:cNvPicPr>
            <a:picLocks noChangeAspect="1"/>
          </p:cNvPicPr>
          <p:nvPr/>
        </p:nvPicPr>
        <p:blipFill>
          <a:blip r:embed="rId3"/>
          <a:stretch>
            <a:fillRect/>
          </a:stretch>
        </p:blipFill>
        <p:spPr>
          <a:xfrm>
            <a:off x="76200" y="3559831"/>
            <a:ext cx="4246199" cy="3189312"/>
          </a:xfrm>
          <a:prstGeom prst="rect">
            <a:avLst/>
          </a:prstGeom>
        </p:spPr>
      </p:pic>
      <p:pic>
        <p:nvPicPr>
          <p:cNvPr id="8" name="Picture 7">
            <a:extLst>
              <a:ext uri="{FF2B5EF4-FFF2-40B4-BE49-F238E27FC236}">
                <a16:creationId xmlns:a16="http://schemas.microsoft.com/office/drawing/2014/main" id="{DE334329-3180-A377-89DC-02DF7E2E20DB}"/>
              </a:ext>
            </a:extLst>
          </p:cNvPr>
          <p:cNvPicPr>
            <a:picLocks noChangeAspect="1"/>
          </p:cNvPicPr>
          <p:nvPr/>
        </p:nvPicPr>
        <p:blipFill>
          <a:blip r:embed="rId4"/>
          <a:stretch>
            <a:fillRect/>
          </a:stretch>
        </p:blipFill>
        <p:spPr>
          <a:xfrm>
            <a:off x="4322399" y="3517802"/>
            <a:ext cx="7793401" cy="1828958"/>
          </a:xfrm>
          <a:prstGeom prst="rect">
            <a:avLst/>
          </a:prstGeom>
        </p:spPr>
      </p:pic>
      <p:sp>
        <p:nvSpPr>
          <p:cNvPr id="9" name="TextBox 8">
            <a:extLst>
              <a:ext uri="{FF2B5EF4-FFF2-40B4-BE49-F238E27FC236}">
                <a16:creationId xmlns:a16="http://schemas.microsoft.com/office/drawing/2014/main" id="{35681753-1E2C-3797-9875-98A1E926A299}"/>
              </a:ext>
            </a:extLst>
          </p:cNvPr>
          <p:cNvSpPr txBox="1"/>
          <p:nvPr/>
        </p:nvSpPr>
        <p:spPr>
          <a:xfrm>
            <a:off x="4593773" y="5656241"/>
            <a:ext cx="5312228" cy="923330"/>
          </a:xfrm>
          <a:prstGeom prst="rect">
            <a:avLst/>
          </a:prstGeom>
          <a:noFill/>
        </p:spPr>
        <p:txBody>
          <a:bodyPr wrap="square" rtlCol="0">
            <a:spAutoFit/>
          </a:bodyPr>
          <a:lstStyle/>
          <a:p>
            <a:r>
              <a:rPr lang="en-US" dirty="0"/>
              <a:t>https://github.com/MuratCelik3506/IBM-DSCP/blob/main/Week2/jupyter-labs-eda-dataviz.ipynb</a:t>
            </a:r>
            <a:endParaRPr lang="en-15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r>
              <a:rPr lang="en-US" sz="1800" dirty="0"/>
              <a:t>Display the names of the unique launch sites  in the space mission</a:t>
            </a:r>
          </a:p>
          <a:p>
            <a:r>
              <a:rPr lang="en-US" sz="1800" dirty="0"/>
              <a:t>Display 5 records where launch sites begin with the string 'CCA’</a:t>
            </a:r>
          </a:p>
          <a:p>
            <a:r>
              <a:rPr lang="en-US" sz="1800" dirty="0"/>
              <a:t>Display the total payload mass carried by boosters launched by NASA (CRS)</a:t>
            </a:r>
          </a:p>
          <a:p>
            <a:r>
              <a:rPr lang="en-US" sz="1800" dirty="0"/>
              <a:t>Display average payload mass carried by booster version F9 v1.1</a:t>
            </a:r>
          </a:p>
          <a:p>
            <a:r>
              <a:rPr lang="en-US" sz="1800" dirty="0"/>
              <a:t>List the date when the first </a:t>
            </a:r>
            <a:r>
              <a:rPr lang="en-US" sz="1800" dirty="0" err="1"/>
              <a:t>succesful</a:t>
            </a:r>
            <a:r>
              <a:rPr lang="en-US" sz="1800" dirty="0"/>
              <a:t> landing outcome in ground pad was </a:t>
            </a:r>
            <a:r>
              <a:rPr lang="en-US" sz="1800" dirty="0" err="1"/>
              <a:t>acheived</a:t>
            </a:r>
            <a:r>
              <a:rPr lang="en-US" sz="1800" dirty="0"/>
              <a:t>.</a:t>
            </a:r>
          </a:p>
          <a:p>
            <a:r>
              <a:rPr lang="en-US" sz="1800" dirty="0"/>
              <a:t>List the names of the boosters which have success in drone ship and have payload mass greater than 4000 but less than 6000</a:t>
            </a:r>
          </a:p>
          <a:p>
            <a:r>
              <a:rPr lang="en-US" sz="1800" dirty="0"/>
              <a:t>List the total number of successful and failure mission outcomes</a:t>
            </a:r>
          </a:p>
          <a:p>
            <a:r>
              <a:rPr lang="en-US" sz="1800" dirty="0"/>
              <a:t>List the   names of the </a:t>
            </a:r>
            <a:r>
              <a:rPr lang="en-US" sz="1800" dirty="0" err="1"/>
              <a:t>booster_versions</a:t>
            </a:r>
            <a:r>
              <a:rPr lang="en-US" sz="1800" dirty="0"/>
              <a:t> which have carried the maximum payload mass. Use a subquery</a:t>
            </a:r>
          </a:p>
          <a:p>
            <a:r>
              <a:rPr lang="en-US" sz="1800" dirty="0"/>
              <a:t>List the records which will display the month names, failure </a:t>
            </a:r>
            <a:r>
              <a:rPr lang="en-US" sz="1800" dirty="0" err="1"/>
              <a:t>landing_outcomes</a:t>
            </a:r>
            <a:r>
              <a:rPr lang="en-US" sz="1800" dirty="0"/>
              <a:t> in drone ship ,booster versions, </a:t>
            </a:r>
            <a:r>
              <a:rPr lang="en-US" sz="1800" dirty="0" err="1"/>
              <a:t>launch_site</a:t>
            </a:r>
            <a:r>
              <a:rPr lang="en-US" sz="1800" dirty="0"/>
              <a:t> for the months in year 2015.</a:t>
            </a:r>
          </a:p>
          <a:p>
            <a:r>
              <a:rPr lang="en-US" sz="1800" dirty="0"/>
              <a:t>Rank the  count of  successful </a:t>
            </a:r>
            <a:r>
              <a:rPr lang="en-US" sz="1800" dirty="0" err="1"/>
              <a:t>landing_outcomes</a:t>
            </a:r>
            <a:r>
              <a:rPr lang="en-US" sz="1800" dirty="0"/>
              <a:t> between the date 04-06-2010 and 20-03-2017 in descending order.</a:t>
            </a:r>
          </a:p>
          <a:p>
            <a:pPr marL="0" indent="0">
              <a:buNone/>
            </a:pPr>
            <a:r>
              <a:rPr lang="en-US" sz="1800" dirty="0"/>
              <a:t>https://github.com/MuratCelik3506/IBM-DSCP/blob/main/Week2/jupyter-labs-eda-sql-coursera_sqllite.ipynb</a:t>
            </a:r>
          </a:p>
          <a:p>
            <a:pPr marL="0" indent="0">
              <a:buNone/>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r>
              <a:rPr lang="en-US" dirty="0">
                <a:hlinkClick r:id="rId3"/>
              </a:rPr>
              <a:t>https://github.com/MuratCelik3506/IBM-DSCP/blob/main/Week3/lab_jupyter_launch_site_location.ipynb</a:t>
            </a:r>
            <a:endParaRPr lang="en-US" dirty="0"/>
          </a:p>
          <a:p>
            <a:endParaRPr lang="en-US" dirty="0"/>
          </a:p>
          <a:p>
            <a:r>
              <a:rPr lang="en-US" dirty="0"/>
              <a:t>Markers, circles, lines and marker clusters were used with Folium Maps</a:t>
            </a:r>
          </a:p>
          <a:p>
            <a:r>
              <a:rPr lang="en-US" dirty="0"/>
              <a:t>• Markers indicate points like launch sites;</a:t>
            </a:r>
          </a:p>
          <a:p>
            <a:r>
              <a:rPr lang="en-US" dirty="0"/>
              <a:t>• Circles indicate highlighted areas around specific coordinates, like NASA Johnson Space</a:t>
            </a:r>
          </a:p>
          <a:p>
            <a:r>
              <a:rPr lang="en-US" dirty="0"/>
              <a:t>Center;</a:t>
            </a:r>
          </a:p>
          <a:p>
            <a:r>
              <a:rPr lang="en-US" dirty="0"/>
              <a:t>• Marker clusters indicates groups of events in each coordinate, like launches in a launch site;</a:t>
            </a:r>
          </a:p>
          <a:p>
            <a:r>
              <a:rPr lang="en-US" dirty="0"/>
              <a:t>and</a:t>
            </a:r>
          </a:p>
          <a:p>
            <a:r>
              <a:rPr lang="en-US" dirty="0"/>
              <a:t>• Lines are used to indicate distances between two coordinates.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F4988D52-EBDE-C0B2-223F-55E6EC42BC78}"/>
              </a:ext>
            </a:extLst>
          </p:cNvPr>
          <p:cNvPicPr>
            <a:picLocks noChangeAspect="1"/>
          </p:cNvPicPr>
          <p:nvPr/>
        </p:nvPicPr>
        <p:blipFill>
          <a:blip r:embed="rId4"/>
          <a:stretch>
            <a:fillRect/>
          </a:stretch>
        </p:blipFill>
        <p:spPr>
          <a:xfrm>
            <a:off x="8714772" y="430789"/>
            <a:ext cx="2909855" cy="1732057"/>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graphs and plots were used to 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 Percentage of launches by site</a:t>
            </a:r>
          </a:p>
          <a:p>
            <a:pPr>
              <a:lnSpc>
                <a:spcPct val="100000"/>
              </a:lnSpc>
              <a:spcBef>
                <a:spcPts val="1400"/>
              </a:spcBef>
            </a:pPr>
            <a:r>
              <a:rPr lang="en-US" sz="2200" dirty="0">
                <a:solidFill>
                  <a:schemeClr val="accent3">
                    <a:lumMod val="25000"/>
                  </a:schemeClr>
                </a:solidFill>
                <a:latin typeface="Abadi" panose="020B0604020104020204" pitchFamily="34" charset="0"/>
              </a:rPr>
              <a: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 This combination allowed to quickly analyze the relation between payloads</a:t>
            </a:r>
          </a:p>
          <a:p>
            <a:pPr>
              <a:lnSpc>
                <a:spcPct val="100000"/>
              </a:lnSpc>
              <a:spcBef>
                <a:spcPts val="1400"/>
              </a:spcBef>
            </a:pPr>
            <a:r>
              <a:rPr lang="en-US" sz="2200" dirty="0">
                <a:solidFill>
                  <a:schemeClr val="accent3">
                    <a:lumMod val="25000"/>
                  </a:schemeClr>
                </a:solidFill>
                <a:latin typeface="Abadi" panose="020B0604020104020204" pitchFamily="34" charset="0"/>
              </a:rPr>
              <a:t>and launch sites, helping to identify where is best place to launch according</a:t>
            </a:r>
          </a:p>
          <a:p>
            <a:pPr>
              <a:lnSpc>
                <a:spcPct val="100000"/>
              </a:lnSpc>
              <a:spcBef>
                <a:spcPts val="1400"/>
              </a:spcBef>
            </a:pPr>
            <a:r>
              <a:rPr lang="en-US" sz="2200" dirty="0">
                <a:solidFill>
                  <a:schemeClr val="accent3">
                    <a:lumMod val="25000"/>
                  </a:schemeClr>
                </a:solidFill>
                <a:latin typeface="Abadi" panose="020B0604020104020204" pitchFamily="34" charset="0"/>
              </a:rPr>
              <a:t>to payloads.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B1931EE7-4F26-F858-B689-0CBB57641751}"/>
              </a:ext>
            </a:extLst>
          </p:cNvPr>
          <p:cNvSpPr/>
          <p:nvPr/>
        </p:nvSpPr>
        <p:spPr>
          <a:xfrm>
            <a:off x="770010" y="1512809"/>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data with </a:t>
            </a:r>
            <a:r>
              <a:rPr lang="en-US" dirty="0" err="1"/>
              <a:t>numpy</a:t>
            </a:r>
            <a:r>
              <a:rPr lang="en-US" dirty="0"/>
              <a:t> data.</a:t>
            </a:r>
            <a:endParaRPr lang="en-150" dirty="0"/>
          </a:p>
        </p:txBody>
      </p:sp>
      <p:sp>
        <p:nvSpPr>
          <p:cNvPr id="7" name="Rectangle 6">
            <a:extLst>
              <a:ext uri="{FF2B5EF4-FFF2-40B4-BE49-F238E27FC236}">
                <a16:creationId xmlns:a16="http://schemas.microsoft.com/office/drawing/2014/main" id="{92455DF2-F30E-BD08-BCC0-00F355E9FBB4}"/>
              </a:ext>
            </a:extLst>
          </p:cNvPr>
          <p:cNvSpPr/>
          <p:nvPr/>
        </p:nvSpPr>
        <p:spPr>
          <a:xfrm>
            <a:off x="3951515" y="168020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Sclae</a:t>
            </a:r>
            <a:r>
              <a:rPr lang="en-US" dirty="0"/>
              <a:t> the data with </a:t>
            </a:r>
            <a:r>
              <a:rPr lang="en-US" dirty="0" err="1"/>
              <a:t>StandartScaler</a:t>
            </a:r>
            <a:r>
              <a:rPr lang="en-US" dirty="0"/>
              <a:t>.</a:t>
            </a:r>
            <a:endParaRPr lang="en-150" dirty="0"/>
          </a:p>
        </p:txBody>
      </p:sp>
      <p:sp>
        <p:nvSpPr>
          <p:cNvPr id="8" name="Rectangle 7">
            <a:extLst>
              <a:ext uri="{FF2B5EF4-FFF2-40B4-BE49-F238E27FC236}">
                <a16:creationId xmlns:a16="http://schemas.microsoft.com/office/drawing/2014/main" id="{FB7D06CC-AE89-945D-9AFA-AEA961D3A305}"/>
              </a:ext>
            </a:extLst>
          </p:cNvPr>
          <p:cNvSpPr/>
          <p:nvPr/>
        </p:nvSpPr>
        <p:spPr>
          <a:xfrm>
            <a:off x="7735058" y="168020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the data into train and test.</a:t>
            </a:r>
            <a:endParaRPr lang="en-150" dirty="0"/>
          </a:p>
        </p:txBody>
      </p:sp>
      <p:sp>
        <p:nvSpPr>
          <p:cNvPr id="9" name="Rectangle 8">
            <a:extLst>
              <a:ext uri="{FF2B5EF4-FFF2-40B4-BE49-F238E27FC236}">
                <a16:creationId xmlns:a16="http://schemas.microsoft.com/office/drawing/2014/main" id="{14D612B0-A91F-F751-04B8-980607A36358}"/>
              </a:ext>
            </a:extLst>
          </p:cNvPr>
          <p:cNvSpPr/>
          <p:nvPr/>
        </p:nvSpPr>
        <p:spPr>
          <a:xfrm>
            <a:off x="9106658" y="330860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a model. And set its different parameters.</a:t>
            </a:r>
            <a:endParaRPr lang="en-150" dirty="0"/>
          </a:p>
        </p:txBody>
      </p:sp>
      <p:sp>
        <p:nvSpPr>
          <p:cNvPr id="19" name="Rectangle 18">
            <a:extLst>
              <a:ext uri="{FF2B5EF4-FFF2-40B4-BE49-F238E27FC236}">
                <a16:creationId xmlns:a16="http://schemas.microsoft.com/office/drawing/2014/main" id="{7315785B-AE88-0890-365F-8F2556033F0A}"/>
              </a:ext>
            </a:extLst>
          </p:cNvPr>
          <p:cNvSpPr/>
          <p:nvPr/>
        </p:nvSpPr>
        <p:spPr>
          <a:xfrm>
            <a:off x="7330806" y="481822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the model with the best parameters with </a:t>
            </a:r>
            <a:r>
              <a:rPr lang="en-US" dirty="0" err="1"/>
              <a:t>Gridsearch</a:t>
            </a:r>
            <a:r>
              <a:rPr lang="en-US" dirty="0"/>
              <a:t>.</a:t>
            </a:r>
            <a:endParaRPr lang="en-150" dirty="0"/>
          </a:p>
        </p:txBody>
      </p:sp>
      <p:sp>
        <p:nvSpPr>
          <p:cNvPr id="20" name="Rectangle 19">
            <a:extLst>
              <a:ext uri="{FF2B5EF4-FFF2-40B4-BE49-F238E27FC236}">
                <a16:creationId xmlns:a16="http://schemas.microsoft.com/office/drawing/2014/main" id="{BDB4D4E1-BFFB-2334-0FD1-E9D52511DF3A}"/>
              </a:ext>
            </a:extLst>
          </p:cNvPr>
          <p:cNvSpPr/>
          <p:nvPr/>
        </p:nvSpPr>
        <p:spPr>
          <a:xfrm>
            <a:off x="3951515" y="4817564"/>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 on data and draw conclusions.</a:t>
            </a:r>
            <a:endParaRPr lang="en-150" dirty="0"/>
          </a:p>
        </p:txBody>
      </p:sp>
      <p:sp>
        <p:nvSpPr>
          <p:cNvPr id="21" name="Rectangle 20">
            <a:extLst>
              <a:ext uri="{FF2B5EF4-FFF2-40B4-BE49-F238E27FC236}">
                <a16:creationId xmlns:a16="http://schemas.microsoft.com/office/drawing/2014/main" id="{216E1860-1F2E-B14B-EAAE-875AF9449704}"/>
              </a:ext>
            </a:extLst>
          </p:cNvPr>
          <p:cNvSpPr/>
          <p:nvPr/>
        </p:nvSpPr>
        <p:spPr>
          <a:xfrm>
            <a:off x="734028" y="4299506"/>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Determine the best result.</a:t>
            </a:r>
            <a:endParaRPr lang="en-150" dirty="0"/>
          </a:p>
        </p:txBody>
      </p:sp>
      <p:cxnSp>
        <p:nvCxnSpPr>
          <p:cNvPr id="23" name="Connector: Elbow 22">
            <a:extLst>
              <a:ext uri="{FF2B5EF4-FFF2-40B4-BE49-F238E27FC236}">
                <a16:creationId xmlns:a16="http://schemas.microsoft.com/office/drawing/2014/main" id="{6BD8F629-493E-73A7-FB5F-7B39C5A2160C}"/>
              </a:ext>
            </a:extLst>
          </p:cNvPr>
          <p:cNvCxnSpPr>
            <a:stCxn id="6" idx="3"/>
            <a:endCxn id="7" idx="1"/>
          </p:cNvCxnSpPr>
          <p:nvPr/>
        </p:nvCxnSpPr>
        <p:spPr>
          <a:xfrm>
            <a:off x="3121324" y="2057095"/>
            <a:ext cx="830191" cy="167391"/>
          </a:xfrm>
          <a:prstGeom prst="bentConnector3">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nector: Elbow 25">
            <a:extLst>
              <a:ext uri="{FF2B5EF4-FFF2-40B4-BE49-F238E27FC236}">
                <a16:creationId xmlns:a16="http://schemas.microsoft.com/office/drawing/2014/main" id="{6D37F643-3F71-72F8-EE58-D711D27207B9}"/>
              </a:ext>
            </a:extLst>
          </p:cNvPr>
          <p:cNvCxnSpPr>
            <a:cxnSpLocks/>
            <a:stCxn id="19" idx="1"/>
            <a:endCxn id="20" idx="3"/>
          </p:cNvCxnSpPr>
          <p:nvPr/>
        </p:nvCxnSpPr>
        <p:spPr>
          <a:xfrm rot="10800000">
            <a:off x="6302830" y="5361850"/>
            <a:ext cx="1027977" cy="656"/>
          </a:xfrm>
          <a:prstGeom prst="bentConnector3">
            <a:avLst>
              <a:gd name="adj1" fmla="val 50000"/>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nector: Elbow 26">
            <a:extLst>
              <a:ext uri="{FF2B5EF4-FFF2-40B4-BE49-F238E27FC236}">
                <a16:creationId xmlns:a16="http://schemas.microsoft.com/office/drawing/2014/main" id="{81190DD2-E817-3279-A621-4E9E8FE9CC43}"/>
              </a:ext>
            </a:extLst>
          </p:cNvPr>
          <p:cNvCxnSpPr>
            <a:cxnSpLocks/>
            <a:stCxn id="9" idx="2"/>
            <a:endCxn id="19" idx="3"/>
          </p:cNvCxnSpPr>
          <p:nvPr/>
        </p:nvCxnSpPr>
        <p:spPr>
          <a:xfrm rot="5400000">
            <a:off x="9499551" y="4579741"/>
            <a:ext cx="965335" cy="600195"/>
          </a:xfrm>
          <a:prstGeom prst="bentConnector2">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or: Elbow 27">
            <a:extLst>
              <a:ext uri="{FF2B5EF4-FFF2-40B4-BE49-F238E27FC236}">
                <a16:creationId xmlns:a16="http://schemas.microsoft.com/office/drawing/2014/main" id="{C742B595-DF2A-2156-B07C-07031E110459}"/>
              </a:ext>
            </a:extLst>
          </p:cNvPr>
          <p:cNvCxnSpPr>
            <a:cxnSpLocks/>
            <a:stCxn id="8" idx="3"/>
            <a:endCxn id="9" idx="0"/>
          </p:cNvCxnSpPr>
          <p:nvPr/>
        </p:nvCxnSpPr>
        <p:spPr>
          <a:xfrm>
            <a:off x="10086372" y="2224486"/>
            <a:ext cx="195943" cy="1084114"/>
          </a:xfrm>
          <a:prstGeom prst="bentConnector2">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ctor: Elbow 28">
            <a:extLst>
              <a:ext uri="{FF2B5EF4-FFF2-40B4-BE49-F238E27FC236}">
                <a16:creationId xmlns:a16="http://schemas.microsoft.com/office/drawing/2014/main" id="{0BBC3FF4-BA5E-3AF3-C9FF-9C0C888D5648}"/>
              </a:ext>
            </a:extLst>
          </p:cNvPr>
          <p:cNvCxnSpPr>
            <a:cxnSpLocks/>
            <a:stCxn id="7" idx="3"/>
            <a:endCxn id="8" idx="1"/>
          </p:cNvCxnSpPr>
          <p:nvPr/>
        </p:nvCxnSpPr>
        <p:spPr>
          <a:xfrm>
            <a:off x="6302829" y="2224486"/>
            <a:ext cx="1432229" cy="12700"/>
          </a:xfrm>
          <a:prstGeom prst="bentConnector3">
            <a:avLst>
              <a:gd name="adj1" fmla="val 50000"/>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Connector: Elbow 37">
            <a:extLst>
              <a:ext uri="{FF2B5EF4-FFF2-40B4-BE49-F238E27FC236}">
                <a16:creationId xmlns:a16="http://schemas.microsoft.com/office/drawing/2014/main" id="{B120668D-7D9F-25B9-1CCF-B28A3F102A9B}"/>
              </a:ext>
            </a:extLst>
          </p:cNvPr>
          <p:cNvCxnSpPr>
            <a:cxnSpLocks/>
            <a:stCxn id="20" idx="1"/>
            <a:endCxn id="21" idx="2"/>
          </p:cNvCxnSpPr>
          <p:nvPr/>
        </p:nvCxnSpPr>
        <p:spPr>
          <a:xfrm rot="10800000" flipV="1">
            <a:off x="1909685" y="5361849"/>
            <a:ext cx="2041830" cy="26227"/>
          </a:xfrm>
          <a:prstGeom prst="bentConnector4">
            <a:avLst>
              <a:gd name="adj1" fmla="val 21211"/>
              <a:gd name="adj2" fmla="val 1286674"/>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A0ECE0C0-A507-FA9C-BEA4-D4709A3AB0E2}"/>
              </a:ext>
            </a:extLst>
          </p:cNvPr>
          <p:cNvSpPr txBox="1"/>
          <p:nvPr/>
        </p:nvSpPr>
        <p:spPr>
          <a:xfrm>
            <a:off x="3848858" y="3266951"/>
            <a:ext cx="3886200" cy="1477328"/>
          </a:xfrm>
          <a:prstGeom prst="rect">
            <a:avLst/>
          </a:prstGeom>
          <a:noFill/>
        </p:spPr>
        <p:txBody>
          <a:bodyPr wrap="square" rtlCol="0">
            <a:spAutoFit/>
          </a:bodyPr>
          <a:lstStyle/>
          <a:p>
            <a:r>
              <a:rPr lang="tr-TR" dirty="0"/>
              <a:t>https://github.com/MuratCelik3506/IBM-DSCP/blob/main/Week4/SpaceX_Machine%20Learning%20Prediction_Part_5.ipynb</a:t>
            </a:r>
            <a:endParaRPr lang="en-150" dirty="0"/>
          </a:p>
        </p:txBody>
      </p:sp>
      <p:sp>
        <p:nvSpPr>
          <p:cNvPr id="47" name="TextBox 46">
            <a:extLst>
              <a:ext uri="{FF2B5EF4-FFF2-40B4-BE49-F238E27FC236}">
                <a16:creationId xmlns:a16="http://schemas.microsoft.com/office/drawing/2014/main" id="{11BCB85D-480D-7C9A-8514-DE89212E068D}"/>
              </a:ext>
            </a:extLst>
          </p:cNvPr>
          <p:cNvSpPr txBox="1"/>
          <p:nvPr/>
        </p:nvSpPr>
        <p:spPr>
          <a:xfrm>
            <a:off x="587830" y="6130485"/>
            <a:ext cx="9786256" cy="369332"/>
          </a:xfrm>
          <a:prstGeom prst="rect">
            <a:avLst/>
          </a:prstGeom>
          <a:noFill/>
        </p:spPr>
        <p:txBody>
          <a:bodyPr wrap="square" rtlCol="0">
            <a:spAutoFit/>
          </a:bodyPr>
          <a:lstStyle/>
          <a:p>
            <a:r>
              <a:rPr lang="tr-TR" dirty="0"/>
              <a:t>Logistic</a:t>
            </a:r>
            <a:r>
              <a:rPr lang="en-US" dirty="0"/>
              <a:t> </a:t>
            </a:r>
            <a:r>
              <a:rPr lang="tr-TR" dirty="0"/>
              <a:t>regression</a:t>
            </a:r>
            <a:r>
              <a:rPr lang="en-US" dirty="0"/>
              <a:t>, support vector machine, decision tree classifier, k nearest neighbors</a:t>
            </a:r>
            <a:endParaRPr lang="en-15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Score : 0.8333333333333334</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93B7A7C-FA4E-6B7D-3039-C79D20196CD5}"/>
              </a:ext>
            </a:extLst>
          </p:cNvPr>
          <p:cNvPicPr>
            <a:picLocks noChangeAspect="1"/>
          </p:cNvPicPr>
          <p:nvPr/>
        </p:nvPicPr>
        <p:blipFill>
          <a:blip r:embed="rId4"/>
          <a:stretch>
            <a:fillRect/>
          </a:stretch>
        </p:blipFill>
        <p:spPr>
          <a:xfrm>
            <a:off x="8714772" y="1371337"/>
            <a:ext cx="3393295" cy="290634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001924"/>
            <a:ext cx="10260227" cy="1867063"/>
          </a:xfrm>
          <a:prstGeom prst="rect">
            <a:avLst/>
          </a:prstGeom>
        </p:spPr>
        <p:txBody>
          <a:bodyPr>
            <a:normAutofit/>
          </a:bodyPr>
          <a:lstStyle/>
          <a:p>
            <a:pPr>
              <a:lnSpc>
                <a:spcPct val="100000"/>
              </a:lnSpc>
              <a:spcBef>
                <a:spcPts val="1400"/>
              </a:spcBef>
            </a:pPr>
            <a:r>
              <a:rPr lang="en-US" sz="1800" dirty="0">
                <a:effectLst/>
                <a:latin typeface="Arial" panose="020B0604020202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1800" dirty="0">
                <a:solidFill>
                  <a:schemeClr val="accent3">
                    <a:lumMod val="25000"/>
                  </a:schemeClr>
                </a:solidFill>
                <a:latin typeface="Abadi" panose="020B0604020104020204" pitchFamily="34" charset="0"/>
              </a:rPr>
              <a:t>VAFB SLC 4E and KSC LC 39A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1601FE8-704C-984E-1B02-3297ABCFBBE2}"/>
              </a:ext>
            </a:extLst>
          </p:cNvPr>
          <p:cNvPicPr>
            <a:picLocks noChangeAspect="1"/>
          </p:cNvPicPr>
          <p:nvPr/>
        </p:nvPicPr>
        <p:blipFill>
          <a:blip r:embed="rId3"/>
          <a:stretch>
            <a:fillRect/>
          </a:stretch>
        </p:blipFill>
        <p:spPr>
          <a:xfrm>
            <a:off x="171296" y="1426282"/>
            <a:ext cx="11579046" cy="22731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19599"/>
            <a:ext cx="10687961" cy="1461745"/>
          </a:xfrm>
          <a:prstGeom prst="rect">
            <a:avLst/>
          </a:prstGeom>
        </p:spPr>
        <p:txBody>
          <a:bodyPr>
            <a:normAutofit/>
          </a:bodyPr>
          <a:lstStyle/>
          <a:p>
            <a:pPr>
              <a:lnSpc>
                <a:spcPct val="100000"/>
              </a:lnSpc>
              <a:spcBef>
                <a:spcPts val="1400"/>
              </a:spcBef>
            </a:pPr>
            <a:r>
              <a:rPr lang="en-US" sz="1800" dirty="0">
                <a:effectLst/>
                <a:latin typeface="Arial" panose="020B0604020202020204" pitchFamily="34" charset="0"/>
              </a:rPr>
              <a:t>Most of the launches with payload mass over 7000 kg were successful.</a:t>
            </a:r>
          </a:p>
          <a:p>
            <a:pPr>
              <a:lnSpc>
                <a:spcPct val="100000"/>
              </a:lnSpc>
              <a:spcBef>
                <a:spcPts val="1400"/>
              </a:spcBef>
            </a:pPr>
            <a:r>
              <a:rPr lang="en-US" sz="1800" dirty="0">
                <a:effectLst/>
                <a:latin typeface="Arial" panose="020B0604020202020204" pitchFamily="34" charset="0"/>
              </a:rPr>
              <a:t>Payloads over 12,000kg seems to be possible only on CCAFS SLC 40 and KSC LC 39A launch sites.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A992FDF-0335-0CCD-F80C-A3BAE5A8B243}"/>
              </a:ext>
            </a:extLst>
          </p:cNvPr>
          <p:cNvPicPr>
            <a:picLocks noChangeAspect="1"/>
          </p:cNvPicPr>
          <p:nvPr/>
        </p:nvPicPr>
        <p:blipFill>
          <a:blip r:embed="rId3"/>
          <a:stretch>
            <a:fillRect/>
          </a:stretch>
        </p:blipFill>
        <p:spPr>
          <a:xfrm>
            <a:off x="331882" y="1466402"/>
            <a:ext cx="11621158" cy="230186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400" dirty="0">
                <a:effectLst/>
                <a:latin typeface="Arial" panose="020B0604020202020204" pitchFamily="34" charset="0"/>
              </a:rPr>
              <a:t>Explanation:</a:t>
            </a:r>
            <a:br>
              <a:rPr lang="en-US" sz="2400" dirty="0"/>
            </a:br>
            <a:r>
              <a:rPr lang="en-US" sz="2400" dirty="0">
                <a:effectLst/>
                <a:latin typeface="Arial" panose="020B0604020202020204" pitchFamily="34" charset="0"/>
              </a:rPr>
              <a:t>• Orbits with 100% success rate:</a:t>
            </a:r>
            <a:br>
              <a:rPr lang="en-US" sz="2400" dirty="0"/>
            </a:br>
            <a:r>
              <a:rPr lang="en-US" sz="2400" dirty="0">
                <a:effectLst/>
                <a:latin typeface="Arial" panose="020B0604020202020204" pitchFamily="34" charset="0"/>
              </a:rPr>
              <a:t>- ES-L1, GEO, HEO, SSO</a:t>
            </a:r>
            <a:br>
              <a:rPr lang="en-US" sz="2400" dirty="0"/>
            </a:br>
            <a:r>
              <a:rPr lang="en-US" sz="2400" dirty="0">
                <a:effectLst/>
                <a:latin typeface="Arial" panose="020B0604020202020204" pitchFamily="34" charset="0"/>
              </a:rPr>
              <a:t>• Orbits with 0% success rate:</a:t>
            </a:r>
            <a:br>
              <a:rPr lang="en-US" sz="2400" dirty="0"/>
            </a:br>
            <a:r>
              <a:rPr lang="en-US" sz="2400" dirty="0">
                <a:effectLst/>
                <a:latin typeface="Arial" panose="020B0604020202020204" pitchFamily="34" charset="0"/>
              </a:rPr>
              <a:t>- SO</a:t>
            </a:r>
            <a:br>
              <a:rPr lang="en-US" sz="2400" dirty="0"/>
            </a:br>
            <a:r>
              <a:rPr lang="en-US" sz="2400" dirty="0">
                <a:effectLst/>
                <a:latin typeface="Arial" panose="020B0604020202020204" pitchFamily="34" charset="0"/>
              </a:rPr>
              <a:t>• Orbits with success rate</a:t>
            </a:r>
            <a:br>
              <a:rPr lang="en-US" sz="2400" dirty="0"/>
            </a:br>
            <a:r>
              <a:rPr lang="en-US" sz="2400" dirty="0">
                <a:effectLst/>
                <a:latin typeface="Arial" panose="020B0604020202020204" pitchFamily="34" charset="0"/>
              </a:rPr>
              <a:t>between 50% and 85%:</a:t>
            </a:r>
            <a:br>
              <a:rPr lang="en-US" sz="2400" dirty="0"/>
            </a:br>
            <a:r>
              <a:rPr lang="en-US" sz="2400" dirty="0">
                <a:effectLst/>
                <a:latin typeface="Arial" panose="020B0604020202020204" pitchFamily="34" charset="0"/>
              </a:rPr>
              <a:t>- GTO, ISS, LEO, MEO, PO</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24E3E1-3D05-872F-3C78-A77ECB2153BF}"/>
              </a:ext>
            </a:extLst>
          </p:cNvPr>
          <p:cNvPicPr>
            <a:picLocks noChangeAspect="1"/>
          </p:cNvPicPr>
          <p:nvPr/>
        </p:nvPicPr>
        <p:blipFill>
          <a:blip r:embed="rId3"/>
          <a:stretch>
            <a:fillRect/>
          </a:stretch>
        </p:blipFill>
        <p:spPr>
          <a:xfrm>
            <a:off x="6532833" y="1571454"/>
            <a:ext cx="5265876" cy="39703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43400"/>
            <a:ext cx="11160732" cy="1537944"/>
          </a:xfrm>
          <a:prstGeom prst="rect">
            <a:avLst/>
          </a:prstGeom>
        </p:spPr>
        <p:txBody>
          <a:bodyPr>
            <a:normAutofit/>
          </a:bodyPr>
          <a:lstStyle/>
          <a:p>
            <a:pPr>
              <a:lnSpc>
                <a:spcPct val="100000"/>
              </a:lnSpc>
              <a:spcBef>
                <a:spcPts val="1400"/>
              </a:spcBef>
            </a:pPr>
            <a:r>
              <a:rPr lang="en-US" sz="1800" dirty="0">
                <a:effectLst/>
                <a:latin typeface="Arial" panose="020B0604020202020204" pitchFamily="34" charset="0"/>
              </a:rPr>
              <a:t>LEO orbit the Success appears related to the number of flights</a:t>
            </a:r>
          </a:p>
          <a:p>
            <a:pPr>
              <a:lnSpc>
                <a:spcPct val="100000"/>
              </a:lnSpc>
              <a:spcBef>
                <a:spcPts val="1400"/>
              </a:spcBef>
            </a:pPr>
            <a:r>
              <a:rPr lang="en-US" sz="1800" dirty="0">
                <a:effectLst/>
                <a:latin typeface="Arial" panose="020B0604020202020204" pitchFamily="34" charset="0"/>
              </a:rPr>
              <a:t>VLEO orbit seems a new business opportunity, due to recent increase of its</a:t>
            </a:r>
            <a:r>
              <a:rPr lang="en-US" sz="1800" dirty="0">
                <a:latin typeface="Arial" panose="020B0604020202020204" pitchFamily="34" charset="0"/>
              </a:rPr>
              <a:t> </a:t>
            </a:r>
            <a:r>
              <a:rPr lang="tr-TR" sz="1800" dirty="0">
                <a:effectLst/>
                <a:latin typeface="Arial" panose="020B0604020202020204" pitchFamily="34" charset="0"/>
              </a:rPr>
              <a:t>frequency</a:t>
            </a:r>
            <a:r>
              <a:rPr lang="en-US" sz="1800" dirty="0">
                <a:latin typeface="Arial" panose="020B0604020202020204" pitchFamily="34" charset="0"/>
              </a:rPr>
              <a:t>.</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AEFA6FE-1054-51FA-6B22-9B9BF89A3C22}"/>
              </a:ext>
            </a:extLst>
          </p:cNvPr>
          <p:cNvPicPr>
            <a:picLocks noChangeAspect="1"/>
          </p:cNvPicPr>
          <p:nvPr/>
        </p:nvPicPr>
        <p:blipFill>
          <a:blip r:embed="rId3"/>
          <a:stretch>
            <a:fillRect/>
          </a:stretch>
        </p:blipFill>
        <p:spPr>
          <a:xfrm>
            <a:off x="339465" y="1312657"/>
            <a:ext cx="11513070" cy="22360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41370"/>
            <a:ext cx="11106303" cy="14276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GTO orbits and positive on GTO and Polar LEO (ISS) orbits.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F37331A-E9C7-6543-D696-960950EB473F}"/>
              </a:ext>
            </a:extLst>
          </p:cNvPr>
          <p:cNvPicPr>
            <a:picLocks noChangeAspect="1"/>
          </p:cNvPicPr>
          <p:nvPr/>
        </p:nvPicPr>
        <p:blipFill>
          <a:blip r:embed="rId3"/>
          <a:stretch>
            <a:fillRect/>
          </a:stretch>
        </p:blipFill>
        <p:spPr>
          <a:xfrm>
            <a:off x="170622" y="1403319"/>
            <a:ext cx="11287350" cy="219953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E93FC3-4887-E6E9-7C2F-2AD6B1E32510}"/>
              </a:ext>
            </a:extLst>
          </p:cNvPr>
          <p:cNvPicPr>
            <a:picLocks noChangeAspect="1"/>
          </p:cNvPicPr>
          <p:nvPr/>
        </p:nvPicPr>
        <p:blipFill>
          <a:blip r:embed="rId3"/>
          <a:stretch>
            <a:fillRect/>
          </a:stretch>
        </p:blipFill>
        <p:spPr>
          <a:xfrm>
            <a:off x="6336884" y="1639345"/>
            <a:ext cx="5418290" cy="43209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effectLst/>
                <a:latin typeface="Arial" panose="020B0604020202020204" pitchFamily="34" charset="0"/>
              </a:rPr>
              <a:t>Displaying the names of the unique launch sites in the space 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DB78ABB-6D23-6F71-C872-897C7764E3B5}"/>
              </a:ext>
            </a:extLst>
          </p:cNvPr>
          <p:cNvPicPr>
            <a:picLocks noChangeAspect="1"/>
          </p:cNvPicPr>
          <p:nvPr/>
        </p:nvPicPr>
        <p:blipFill>
          <a:blip r:embed="rId3"/>
          <a:stretch>
            <a:fillRect/>
          </a:stretch>
        </p:blipFill>
        <p:spPr>
          <a:xfrm>
            <a:off x="1676401" y="2791882"/>
            <a:ext cx="9022524" cy="8093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B0548FD6-87A5-E5FF-3BA8-DBFF7173BEC0}"/>
              </a:ext>
            </a:extLst>
          </p:cNvPr>
          <p:cNvPicPr>
            <a:picLocks noGrp="1" noChangeAspect="1"/>
          </p:cNvPicPr>
          <p:nvPr>
            <p:ph idx="4294967295"/>
          </p:nvPr>
        </p:nvPicPr>
        <p:blipFill>
          <a:blip r:embed="rId3"/>
          <a:stretch>
            <a:fillRect/>
          </a:stretch>
        </p:blipFill>
        <p:spPr>
          <a:xfrm>
            <a:off x="770010" y="1446281"/>
            <a:ext cx="9745589"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b="1" dirty="0">
                <a:solidFill>
                  <a:schemeClr val="accent3">
                    <a:lumMod val="25000"/>
                  </a:schemeClr>
                </a:solidFill>
                <a:latin typeface="Abadi" panose="020B0604020104020204" pitchFamily="34" charset="0"/>
              </a:rPr>
              <a:t>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b="1" dirty="0">
                <a:solidFill>
                  <a:schemeClr val="accent3">
                    <a:lumMod val="25000"/>
                  </a:schemeClr>
                </a:solidFill>
                <a:latin typeface="Abadi" panose="020B0604020104020204" pitchFamily="34" charset="0"/>
              </a:rPr>
              <a:t>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1A0A08A9-D371-8503-4FC1-3CE74753DB11}"/>
              </a:ext>
            </a:extLst>
          </p:cNvPr>
          <p:cNvPicPr>
            <a:picLocks noGrp="1" noChangeAspect="1"/>
          </p:cNvPicPr>
          <p:nvPr>
            <p:ph idx="4294967295"/>
          </p:nvPr>
        </p:nvPicPr>
        <p:blipFill>
          <a:blip r:embed="rId3"/>
          <a:stretch>
            <a:fillRect/>
          </a:stretch>
        </p:blipFill>
        <p:spPr>
          <a:xfrm>
            <a:off x="770011" y="1380967"/>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397BE7F0-BBE1-2A06-E10F-887F9EA868FA}"/>
              </a:ext>
            </a:extLst>
          </p:cNvPr>
          <p:cNvPicPr>
            <a:picLocks noGrp="1" noChangeAspect="1"/>
          </p:cNvPicPr>
          <p:nvPr>
            <p:ph idx="4294967295"/>
          </p:nvPr>
        </p:nvPicPr>
        <p:blipFill>
          <a:blip r:embed="rId3"/>
          <a:stretch>
            <a:fillRect/>
          </a:stretch>
        </p:blipFill>
        <p:spPr>
          <a:xfrm>
            <a:off x="2163382" y="1542596"/>
            <a:ext cx="7350733" cy="3282051"/>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72343"/>
            <a:ext cx="9785297" cy="42998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were extracted, analyzed and pre-processed.</a:t>
            </a:r>
          </a:p>
          <a:p>
            <a:pPr lvl="1">
              <a:lnSpc>
                <a:spcPct val="100000"/>
              </a:lnSpc>
              <a:spcBef>
                <a:spcPts val="1400"/>
              </a:spcBef>
            </a:pPr>
            <a:r>
              <a:rPr lang="en-US" sz="1800" dirty="0">
                <a:solidFill>
                  <a:schemeClr val="accent3">
                    <a:lumMod val="25000"/>
                  </a:schemeClr>
                </a:solidFill>
                <a:latin typeface="Abadi" panose="020B0604020104020204" pitchFamily="34" charset="0"/>
              </a:rPr>
              <a:t>The rocket to be sent with the space rocket data were analyzed.</a:t>
            </a:r>
          </a:p>
          <a:p>
            <a:pPr lvl="1">
              <a:lnSpc>
                <a:spcPct val="100000"/>
              </a:lnSpc>
              <a:spcBef>
                <a:spcPts val="1400"/>
              </a:spcBef>
            </a:pPr>
            <a:r>
              <a:rPr lang="en-US" sz="1800" dirty="0">
                <a:solidFill>
                  <a:schemeClr val="accent3">
                    <a:lumMod val="25000"/>
                  </a:schemeClr>
                </a:solidFill>
                <a:latin typeface="Abadi" panose="020B0604020104020204" pitchFamily="34" charset="0"/>
              </a:rPr>
              <a:t>It has been studied with many different data such as the success status, reusability and weight of the rockets sent.</a:t>
            </a:r>
          </a:p>
          <a:p>
            <a:pPr lvl="1">
              <a:lnSpc>
                <a:spcPct val="100000"/>
              </a:lnSpc>
              <a:spcBef>
                <a:spcPts val="1400"/>
              </a:spcBef>
            </a:pPr>
            <a:r>
              <a:rPr lang="en-US" sz="1800" dirty="0">
                <a:solidFill>
                  <a:schemeClr val="accent3">
                    <a:lumMod val="25000"/>
                  </a:schemeClr>
                </a:solidFill>
                <a:latin typeface="Abadi" panose="020B0604020104020204" pitchFamily="34" charset="0"/>
              </a:rPr>
              <a:t>Detection of missing data, use of SQL, data analysis and inferences were made.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is used. Logistic regression, Support Vector Machine, Decision Tree, K Nearest-Neighbor models were used. The results are close to each other. The overall result is 83.3%.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913A48A-8777-AEAC-6D81-4461488EB2CB}"/>
              </a:ext>
            </a:extLst>
          </p:cNvPr>
          <p:cNvPicPr>
            <a:picLocks noChangeAspect="1"/>
          </p:cNvPicPr>
          <p:nvPr/>
        </p:nvPicPr>
        <p:blipFill>
          <a:blip r:embed="rId3"/>
          <a:stretch>
            <a:fillRect/>
          </a:stretch>
        </p:blipFill>
        <p:spPr>
          <a:xfrm>
            <a:off x="2866252" y="1735646"/>
            <a:ext cx="5553104" cy="21521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9273E54F-1B1D-90C9-5A4F-3A035BCC0398}"/>
              </a:ext>
            </a:extLst>
          </p:cNvPr>
          <p:cNvPicPr>
            <a:picLocks noGrp="1" noChangeAspect="1"/>
          </p:cNvPicPr>
          <p:nvPr>
            <p:ph idx="4294967295"/>
          </p:nvPr>
        </p:nvPicPr>
        <p:blipFill>
          <a:blip r:embed="rId3"/>
          <a:stretch>
            <a:fillRect/>
          </a:stretch>
        </p:blipFill>
        <p:spPr>
          <a:xfrm>
            <a:off x="2444973" y="1455511"/>
            <a:ext cx="7165676" cy="3199425"/>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3843FE71-07D4-114C-635E-02A1CFC1FD7F}"/>
              </a:ext>
            </a:extLst>
          </p:cNvPr>
          <p:cNvPicPr>
            <a:picLocks noGrp="1" noChangeAspect="1"/>
          </p:cNvPicPr>
          <p:nvPr>
            <p:ph idx="4294967295"/>
          </p:nvPr>
        </p:nvPicPr>
        <p:blipFill>
          <a:blip r:embed="rId3"/>
          <a:stretch>
            <a:fillRect/>
          </a:stretch>
        </p:blipFill>
        <p:spPr>
          <a:xfrm>
            <a:off x="770011" y="1597025"/>
            <a:ext cx="9952419" cy="2300061"/>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9648ACD4-D7DA-D2BB-C8C9-22A6F3D13E6E}"/>
              </a:ext>
            </a:extLst>
          </p:cNvPr>
          <p:cNvPicPr>
            <a:picLocks noGrp="1" noChangeAspect="1"/>
          </p:cNvPicPr>
          <p:nvPr>
            <p:ph idx="4294967295"/>
          </p:nvPr>
        </p:nvPicPr>
        <p:blipFill>
          <a:blip r:embed="rId3"/>
          <a:stretch>
            <a:fillRect/>
          </a:stretch>
        </p:blipFill>
        <p:spPr>
          <a:xfrm>
            <a:off x="1699301" y="1629682"/>
            <a:ext cx="8657019" cy="2060575"/>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4" name="Content Placeholder 3">
            <a:extLst>
              <a:ext uri="{FF2B5EF4-FFF2-40B4-BE49-F238E27FC236}">
                <a16:creationId xmlns:a16="http://schemas.microsoft.com/office/drawing/2014/main" id="{C13EEEE5-4DB7-D5D4-E883-72C41E5C9E1E}"/>
              </a:ext>
            </a:extLst>
          </p:cNvPr>
          <p:cNvPicPr>
            <a:picLocks noChangeAspect="1"/>
          </p:cNvPicPr>
          <p:nvPr/>
        </p:nvPicPr>
        <p:blipFill>
          <a:blip r:embed="rId3"/>
          <a:stretch>
            <a:fillRect/>
          </a:stretch>
        </p:blipFill>
        <p:spPr>
          <a:xfrm>
            <a:off x="922410" y="1423987"/>
            <a:ext cx="9745589"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Content Placeholder 6">
            <a:extLst>
              <a:ext uri="{FF2B5EF4-FFF2-40B4-BE49-F238E27FC236}">
                <a16:creationId xmlns:a16="http://schemas.microsoft.com/office/drawing/2014/main" id="{B02CF8C9-00AA-743B-5093-8A6D121BB7FE}"/>
              </a:ext>
            </a:extLst>
          </p:cNvPr>
          <p:cNvPicPr>
            <a:picLocks noGrp="1" noChangeAspect="1"/>
          </p:cNvPicPr>
          <p:nvPr>
            <p:ph idx="4294967295"/>
          </p:nvPr>
        </p:nvPicPr>
        <p:blipFill>
          <a:blip r:embed="rId3"/>
          <a:stretch>
            <a:fillRect/>
          </a:stretch>
        </p:blipFill>
        <p:spPr>
          <a:xfrm>
            <a:off x="734028" y="2228396"/>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effectLst/>
                <a:latin typeface="Arial" panose="020B0604020202020204" pitchFamily="34" charset="0"/>
              </a:rPr>
              <a:t>Colour</a:t>
            </a:r>
            <a:r>
              <a:rPr lang="en-US" dirty="0">
                <a:effectLst/>
                <a:latin typeface="Arial" panose="020B0604020202020204" pitchFamily="34" charset="0"/>
              </a:rPr>
              <a:t>-labeled launch records on the map</a:t>
            </a:r>
            <a:endParaRPr lang="en-US" dirty="0">
              <a:solidFill>
                <a:srgbClr val="0B49CB"/>
              </a:solidFill>
              <a:latin typeface="Abadi"/>
            </a:endParaRPr>
          </a:p>
        </p:txBody>
      </p:sp>
      <p:sp>
        <p:nvSpPr>
          <p:cNvPr id="9" name="TextBox 8">
            <a:extLst>
              <a:ext uri="{FF2B5EF4-FFF2-40B4-BE49-F238E27FC236}">
                <a16:creationId xmlns:a16="http://schemas.microsoft.com/office/drawing/2014/main" id="{FE90462E-0BE8-FDB3-2C54-F02177611C7A}"/>
              </a:ext>
            </a:extLst>
          </p:cNvPr>
          <p:cNvSpPr txBox="1"/>
          <p:nvPr/>
        </p:nvSpPr>
        <p:spPr>
          <a:xfrm>
            <a:off x="1502228" y="1341303"/>
            <a:ext cx="6836229" cy="646331"/>
          </a:xfrm>
          <a:prstGeom prst="rect">
            <a:avLst/>
          </a:prstGeom>
          <a:noFill/>
        </p:spPr>
        <p:txBody>
          <a:bodyPr wrap="square" rtlCol="0">
            <a:spAutoFit/>
          </a:bodyPr>
          <a:lstStyle/>
          <a:p>
            <a:r>
              <a:rPr lang="en-US" dirty="0">
                <a:solidFill>
                  <a:schemeClr val="accent6">
                    <a:lumMod val="60000"/>
                    <a:lumOff val="40000"/>
                  </a:schemeClr>
                </a:solidFill>
                <a:effectLst/>
                <a:latin typeface="Arial" panose="020B0604020202020204" pitchFamily="34" charset="0"/>
              </a:rPr>
              <a:t>Green</a:t>
            </a:r>
            <a:r>
              <a:rPr lang="en-US" dirty="0">
                <a:effectLst/>
                <a:latin typeface="Arial" panose="020B0604020202020204" pitchFamily="34" charset="0"/>
              </a:rPr>
              <a:t> Marker = Successful Launch</a:t>
            </a:r>
            <a:br>
              <a:rPr lang="en-US" dirty="0"/>
            </a:br>
            <a:r>
              <a:rPr lang="en-US" dirty="0">
                <a:effectLst/>
                <a:latin typeface="Arial" panose="020B0604020202020204" pitchFamily="34" charset="0"/>
              </a:rPr>
              <a:t>- </a:t>
            </a:r>
            <a:r>
              <a:rPr lang="en-US" dirty="0">
                <a:solidFill>
                  <a:srgbClr val="FF0000"/>
                </a:solidFill>
                <a:effectLst/>
                <a:latin typeface="Arial" panose="020B0604020202020204" pitchFamily="34" charset="0"/>
              </a:rPr>
              <a:t>Red</a:t>
            </a:r>
            <a:r>
              <a:rPr lang="en-US" dirty="0">
                <a:effectLst/>
                <a:latin typeface="Arial" panose="020B0604020202020204" pitchFamily="34" charset="0"/>
              </a:rPr>
              <a:t> Marker = Failed Launch</a:t>
            </a:r>
            <a:endParaRPr lang="en-15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7F8AC4AC-622F-BD1F-D118-7B9605A61ACA}"/>
              </a:ext>
            </a:extLst>
          </p:cNvPr>
          <p:cNvPicPr>
            <a:picLocks noGrp="1" noChangeAspect="1"/>
          </p:cNvPicPr>
          <p:nvPr>
            <p:ph idx="4294967295"/>
          </p:nvPr>
        </p:nvPicPr>
        <p:blipFill>
          <a:blip r:embed="rId3"/>
          <a:stretch>
            <a:fillRect/>
          </a:stretch>
        </p:blipFill>
        <p:spPr>
          <a:xfrm>
            <a:off x="1797086" y="171074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0897" y="1836511"/>
            <a:ext cx="52389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Being successful has a close relationship with the landing position.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CFBF3ADA-F24C-5100-55C5-5422586DD71C}"/>
              </a:ext>
            </a:extLst>
          </p:cNvPr>
          <p:cNvPicPr>
            <a:picLocks noChangeAspect="1"/>
          </p:cNvPicPr>
          <p:nvPr/>
        </p:nvPicPr>
        <p:blipFill>
          <a:blip r:embed="rId3"/>
          <a:stretch>
            <a:fillRect/>
          </a:stretch>
        </p:blipFill>
        <p:spPr>
          <a:xfrm>
            <a:off x="6531197" y="1825625"/>
            <a:ext cx="5334462" cy="36655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9807274"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By working with space rocket data, operations were made on it. Which rockets are reusable, their weight and various information and flight successes are defined.</a:t>
            </a:r>
          </a:p>
          <a:p>
            <a:pPr>
              <a:spcBef>
                <a:spcPts val="1400"/>
              </a:spcBef>
            </a:pPr>
            <a:r>
              <a:rPr lang="en-US" sz="2200" dirty="0">
                <a:solidFill>
                  <a:schemeClr val="accent3">
                    <a:lumMod val="25000"/>
                  </a:schemeClr>
                </a:solidFill>
                <a:latin typeface="Abadi" panose="020B0604020104020204" pitchFamily="34" charset="0"/>
              </a:rPr>
              <a:t>Due to the diversity of data, different problems can be addressed. Different problems such as launch cost, location of first standing, reusability and success can be addressed.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67765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launches are successful in this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a:t>
            </a:r>
          </a:p>
        </p:txBody>
      </p:sp>
      <p:pic>
        <p:nvPicPr>
          <p:cNvPr id="4" name="Picture 3">
            <a:extLst>
              <a:ext uri="{FF2B5EF4-FFF2-40B4-BE49-F238E27FC236}">
                <a16:creationId xmlns:a16="http://schemas.microsoft.com/office/drawing/2014/main" id="{94465AAB-68EB-4FA0-D4D5-76D8470199D5}"/>
              </a:ext>
            </a:extLst>
          </p:cNvPr>
          <p:cNvPicPr>
            <a:picLocks noChangeAspect="1"/>
          </p:cNvPicPr>
          <p:nvPr/>
        </p:nvPicPr>
        <p:blipFill>
          <a:blip r:embed="rId3"/>
          <a:stretch>
            <a:fillRect/>
          </a:stretch>
        </p:blipFill>
        <p:spPr>
          <a:xfrm>
            <a:off x="6656387" y="1585545"/>
            <a:ext cx="5258256" cy="24157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392789" cy="4351338"/>
          </a:xfrm>
          <a:prstGeom prst="rect">
            <a:avLst/>
          </a:prstGeom>
        </p:spPr>
        <p:txBody>
          <a:bodyPr lIns="91440" tIns="45720" rIns="91440" bIns="45720" anchor="t">
            <a:normAutofit/>
          </a:bodyPr>
          <a:lstStyle/>
          <a:p>
            <a:pPr>
              <a:lnSpc>
                <a:spcPct val="100000"/>
              </a:lnSpc>
              <a:spcBef>
                <a:spcPts val="1400"/>
              </a:spcBef>
            </a:pPr>
            <a:r>
              <a:rPr lang="en-US" sz="2400" dirty="0">
                <a:effectLst/>
                <a:latin typeface="Arial" panose="020B0604020202020204" pitchFamily="34" charset="0"/>
              </a:rPr>
              <a:t>The charts show that payloads between 2000 and 5500 kg have the highest success rate.</a:t>
            </a:r>
            <a:endParaRPr lang="en-US" sz="3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56FAA0C5-BB45-8EC2-5503-579E0B5C4658}"/>
              </a:ext>
            </a:extLst>
          </p:cNvPr>
          <p:cNvPicPr>
            <a:picLocks noChangeAspect="1"/>
          </p:cNvPicPr>
          <p:nvPr/>
        </p:nvPicPr>
        <p:blipFill>
          <a:blip r:embed="rId3"/>
          <a:stretch>
            <a:fillRect/>
          </a:stretch>
        </p:blipFill>
        <p:spPr>
          <a:xfrm>
            <a:off x="4506686" y="2778509"/>
            <a:ext cx="5867400" cy="32379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Score : 0.8333333333333334</a:t>
            </a:r>
          </a:p>
          <a:p>
            <a:pPr>
              <a:lnSpc>
                <a:spcPct val="100000"/>
              </a:lnSpc>
              <a:spcBef>
                <a:spcPts val="1400"/>
              </a:spcBef>
            </a:pPr>
            <a:r>
              <a:rPr lang="en-US" sz="2200" dirty="0">
                <a:solidFill>
                  <a:schemeClr val="accent3">
                    <a:lumMod val="25000"/>
                  </a:schemeClr>
                </a:solidFill>
                <a:latin typeface="Abadi"/>
              </a:rPr>
              <a:t>K nearest neighbors</a:t>
            </a:r>
          </a:p>
          <a:p>
            <a:pPr>
              <a:lnSpc>
                <a:spcPct val="100000"/>
              </a:lnSpc>
              <a:spcBef>
                <a:spcPts val="1400"/>
              </a:spcBef>
            </a:pPr>
            <a:r>
              <a:rPr lang="en-US" sz="2200" dirty="0">
                <a:solidFill>
                  <a:schemeClr val="accent3">
                    <a:lumMod val="25000"/>
                  </a:schemeClr>
                </a:solidFill>
                <a:latin typeface="Abadi"/>
              </a:rPr>
              <a:t>Decision tree classifier</a:t>
            </a:r>
          </a:p>
          <a:p>
            <a:pPr>
              <a:lnSpc>
                <a:spcPct val="100000"/>
              </a:lnSpc>
              <a:spcBef>
                <a:spcPts val="1400"/>
              </a:spcBef>
            </a:pPr>
            <a:r>
              <a:rPr lang="en-US" sz="2200" dirty="0">
                <a:solidFill>
                  <a:schemeClr val="accent3">
                    <a:lumMod val="25000"/>
                  </a:schemeClr>
                </a:solidFill>
                <a:latin typeface="Abadi"/>
              </a:rPr>
              <a:t>Support vector machine</a:t>
            </a:r>
          </a:p>
          <a:p>
            <a:pPr>
              <a:lnSpc>
                <a:spcPct val="100000"/>
              </a:lnSpc>
              <a:spcBef>
                <a:spcPts val="1400"/>
              </a:spcBef>
            </a:pPr>
            <a:r>
              <a:rPr lang="en-US" sz="2200" dirty="0">
                <a:solidFill>
                  <a:schemeClr val="accent3">
                    <a:lumMod val="25000"/>
                  </a:schemeClr>
                </a:solidFill>
                <a:latin typeface="Abadi"/>
              </a:rPr>
              <a:t>Logistic regression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DBB997AA-5B15-A3AD-3812-D4DA6B9EB1FF}"/>
              </a:ext>
            </a:extLst>
          </p:cNvPr>
          <p:cNvPicPr>
            <a:picLocks noChangeAspect="1"/>
          </p:cNvPicPr>
          <p:nvPr/>
        </p:nvPicPr>
        <p:blipFill>
          <a:blip r:embed="rId3"/>
          <a:stretch>
            <a:fillRect/>
          </a:stretch>
        </p:blipFill>
        <p:spPr>
          <a:xfrm>
            <a:off x="6851671" y="1668457"/>
            <a:ext cx="4433940" cy="31321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06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63479F3-3A48-AAAF-770E-3BC32530C0D7}"/>
              </a:ext>
            </a:extLst>
          </p:cNvPr>
          <p:cNvPicPr>
            <a:picLocks noChangeAspect="1"/>
          </p:cNvPicPr>
          <p:nvPr/>
        </p:nvPicPr>
        <p:blipFill>
          <a:blip r:embed="rId3"/>
          <a:stretch>
            <a:fillRect/>
          </a:stretch>
        </p:blipFill>
        <p:spPr>
          <a:xfrm>
            <a:off x="7036309" y="1565167"/>
            <a:ext cx="4999153" cy="4328535"/>
          </a:xfrm>
          <a:prstGeom prst="rect">
            <a:avLst/>
          </a:prstGeom>
        </p:spPr>
      </p:pic>
      <p:pic>
        <p:nvPicPr>
          <p:cNvPr id="6" name="Picture 5" descr="Chart&#10;&#10;Description automatically generated">
            <a:extLst>
              <a:ext uri="{FF2B5EF4-FFF2-40B4-BE49-F238E27FC236}">
                <a16:creationId xmlns:a16="http://schemas.microsoft.com/office/drawing/2014/main" id="{6E17AEF4-BB44-BF41-952D-21D399CCFAFC}"/>
              </a:ext>
            </a:extLst>
          </p:cNvPr>
          <p:cNvPicPr>
            <a:picLocks noChangeAspect="1"/>
          </p:cNvPicPr>
          <p:nvPr/>
        </p:nvPicPr>
        <p:blipFill>
          <a:blip r:embed="rId4"/>
          <a:stretch>
            <a:fillRect/>
          </a:stretch>
        </p:blipFill>
        <p:spPr>
          <a:xfrm>
            <a:off x="1650464" y="3635828"/>
            <a:ext cx="4207788" cy="29826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80275"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I think, Support Vector Machine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https://www.coursera.org/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https://www.w3schools.com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88457" y="143929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Worked with </a:t>
            </a:r>
            <a:r>
              <a:rPr lang="en-US" sz="7600" dirty="0" err="1">
                <a:solidFill>
                  <a:schemeClr val="bg2">
                    <a:lumMod val="50000"/>
                  </a:schemeClr>
                </a:solidFill>
                <a:latin typeface="Abadi"/>
              </a:rPr>
              <a:t>spacexdata</a:t>
            </a:r>
            <a:r>
              <a:rPr lang="en-US" sz="7600" dirty="0">
                <a:solidFill>
                  <a:schemeClr val="bg2">
                    <a:lumMod val="50000"/>
                  </a:schemeClr>
                </a:solidFill>
                <a:latin typeface="Abadi"/>
              </a:rPr>
              <a:t>. First of all, the main data was drawn with the </a:t>
            </a:r>
            <a:r>
              <a:rPr lang="en-US" sz="7600" dirty="0" err="1">
                <a:solidFill>
                  <a:schemeClr val="bg2">
                    <a:lumMod val="50000"/>
                  </a:schemeClr>
                </a:solidFill>
                <a:latin typeface="Abadi"/>
              </a:rPr>
              <a:t>json</a:t>
            </a:r>
            <a:r>
              <a:rPr lang="en-US" sz="7600" dirty="0">
                <a:solidFill>
                  <a:schemeClr val="bg2">
                    <a:lumMod val="50000"/>
                  </a:schemeClr>
                </a:solidFill>
                <a:latin typeface="Abadi"/>
              </a:rPr>
              <a:t> data. Afterwards, additional operations were performed on the data with request commands. JSON and Request methods are learned.</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data was checked, data analysis was performed to generate new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divided the data into train and test. Then we gave it to the model. We analyzed it with the confusion matrix and compared the scores.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Worked with SpaceX REST API and </a:t>
            </a:r>
            <a:r>
              <a:rPr lang="en-US" sz="2200" dirty="0" err="1">
                <a:solidFill>
                  <a:schemeClr val="accent3">
                    <a:lumMod val="25000"/>
                  </a:schemeClr>
                </a:solidFill>
                <a:latin typeface="Abadi" panose="020B0604020104020204" pitchFamily="34" charset="0"/>
              </a:rPr>
              <a:t>Wikipedia,List</a:t>
            </a:r>
            <a:r>
              <a:rPr lang="en-US" sz="2200" dirty="0">
                <a:solidFill>
                  <a:schemeClr val="accent3">
                    <a:lumMod val="25000"/>
                  </a:schemeClr>
                </a:solidFill>
                <a:latin typeface="Abadi" panose="020B0604020104020204" pitchFamily="34" charset="0"/>
              </a:rPr>
              <a:t> of Falcon 9 and Falcon Heavy launches, data. Data was taken with request and worked with various columns.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EB9D9DD9-7183-BA9A-B82B-F1CCBA78779F}"/>
              </a:ext>
            </a:extLst>
          </p:cNvPr>
          <p:cNvPicPr>
            <a:picLocks noChangeAspect="1"/>
          </p:cNvPicPr>
          <p:nvPr/>
        </p:nvPicPr>
        <p:blipFill>
          <a:blip r:embed="rId3"/>
          <a:stretch>
            <a:fillRect/>
          </a:stretch>
        </p:blipFill>
        <p:spPr>
          <a:xfrm>
            <a:off x="185786" y="2729990"/>
            <a:ext cx="5294045" cy="2622245"/>
          </a:xfrm>
          <a:prstGeom prst="rect">
            <a:avLst/>
          </a:prstGeom>
        </p:spPr>
      </p:pic>
      <p:pic>
        <p:nvPicPr>
          <p:cNvPr id="9" name="Picture 8">
            <a:extLst>
              <a:ext uri="{FF2B5EF4-FFF2-40B4-BE49-F238E27FC236}">
                <a16:creationId xmlns:a16="http://schemas.microsoft.com/office/drawing/2014/main" id="{036143C5-4C14-4771-BD05-A4D79E4BF96B}"/>
              </a:ext>
            </a:extLst>
          </p:cNvPr>
          <p:cNvPicPr>
            <a:picLocks noChangeAspect="1"/>
          </p:cNvPicPr>
          <p:nvPr/>
        </p:nvPicPr>
        <p:blipFill>
          <a:blip r:embed="rId4"/>
          <a:stretch>
            <a:fillRect/>
          </a:stretch>
        </p:blipFill>
        <p:spPr>
          <a:xfrm>
            <a:off x="5479831" y="2729990"/>
            <a:ext cx="6712169" cy="277942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dirty="0"/>
              <a:t>https://github.com/MuratCelik3506/IBM-DSCP/blob/main/Week1/jupyter-labs-spacex-data-collection-api.ipynb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Rectangle 8">
            <a:extLst>
              <a:ext uri="{FF2B5EF4-FFF2-40B4-BE49-F238E27FC236}">
                <a16:creationId xmlns:a16="http://schemas.microsoft.com/office/drawing/2014/main" id="{EE489E98-14E2-6466-5865-252C449B9B1A}"/>
              </a:ext>
            </a:extLst>
          </p:cNvPr>
          <p:cNvSpPr/>
          <p:nvPr/>
        </p:nvSpPr>
        <p:spPr>
          <a:xfrm>
            <a:off x="6027811" y="1948238"/>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data from SpaceX REST API</a:t>
            </a:r>
            <a:endParaRPr lang="en-150" dirty="0"/>
          </a:p>
        </p:txBody>
      </p:sp>
      <p:sp>
        <p:nvSpPr>
          <p:cNvPr id="11" name="Rectangle 10">
            <a:extLst>
              <a:ext uri="{FF2B5EF4-FFF2-40B4-BE49-F238E27FC236}">
                <a16:creationId xmlns:a16="http://schemas.microsoft.com/office/drawing/2014/main" id="{DE2A181B-A637-8920-0875-8237D3BCD4B5}"/>
              </a:ext>
            </a:extLst>
          </p:cNvPr>
          <p:cNvSpPr/>
          <p:nvPr/>
        </p:nvSpPr>
        <p:spPr>
          <a:xfrm>
            <a:off x="8699536" y="260138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data is corrected and finalized.</a:t>
            </a:r>
            <a:endParaRPr lang="en-150" dirty="0"/>
          </a:p>
        </p:txBody>
      </p:sp>
      <p:sp>
        <p:nvSpPr>
          <p:cNvPr id="12" name="Rectangle 11">
            <a:extLst>
              <a:ext uri="{FF2B5EF4-FFF2-40B4-BE49-F238E27FC236}">
                <a16:creationId xmlns:a16="http://schemas.microsoft.com/office/drawing/2014/main" id="{EB4DF9C7-C162-A16F-13EB-039BAB4522C7}"/>
              </a:ext>
            </a:extLst>
          </p:cNvPr>
          <p:cNvSpPr/>
          <p:nvPr/>
        </p:nvSpPr>
        <p:spPr>
          <a:xfrm>
            <a:off x="5988429" y="3741398"/>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Missing data in the data is analyzed.</a:t>
            </a:r>
            <a:endParaRPr lang="en-150" dirty="0"/>
          </a:p>
        </p:txBody>
      </p:sp>
      <p:sp>
        <p:nvSpPr>
          <p:cNvPr id="13" name="Rectangle 12">
            <a:extLst>
              <a:ext uri="{FF2B5EF4-FFF2-40B4-BE49-F238E27FC236}">
                <a16:creationId xmlns:a16="http://schemas.microsoft.com/office/drawing/2014/main" id="{B8030676-9C10-1621-A0B7-108C1E2B7607}"/>
              </a:ext>
            </a:extLst>
          </p:cNvPr>
          <p:cNvSpPr/>
          <p:nvPr/>
        </p:nvSpPr>
        <p:spPr>
          <a:xfrm>
            <a:off x="8867172" y="4829969"/>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Missing data is preprocessed.</a:t>
            </a:r>
            <a:endParaRPr lang="en-150" dirty="0"/>
          </a:p>
        </p:txBody>
      </p:sp>
      <p:cxnSp>
        <p:nvCxnSpPr>
          <p:cNvPr id="17" name="Connector: Elbow 16">
            <a:extLst>
              <a:ext uri="{FF2B5EF4-FFF2-40B4-BE49-F238E27FC236}">
                <a16:creationId xmlns:a16="http://schemas.microsoft.com/office/drawing/2014/main" id="{B4CB88B1-4EDF-A5B7-ADCC-E33C07CE5499}"/>
              </a:ext>
            </a:extLst>
          </p:cNvPr>
          <p:cNvCxnSpPr>
            <a:stCxn id="9" idx="3"/>
            <a:endCxn id="11" idx="0"/>
          </p:cNvCxnSpPr>
          <p:nvPr/>
        </p:nvCxnSpPr>
        <p:spPr>
          <a:xfrm>
            <a:off x="8379125" y="2492524"/>
            <a:ext cx="1496068" cy="10885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nector: Elbow 17">
            <a:extLst>
              <a:ext uri="{FF2B5EF4-FFF2-40B4-BE49-F238E27FC236}">
                <a16:creationId xmlns:a16="http://schemas.microsoft.com/office/drawing/2014/main" id="{13839B93-DCA2-4846-7F79-2B7F0A459FEF}"/>
              </a:ext>
            </a:extLst>
          </p:cNvPr>
          <p:cNvCxnSpPr>
            <a:cxnSpLocks/>
            <a:stCxn id="11" idx="2"/>
            <a:endCxn id="12" idx="3"/>
          </p:cNvCxnSpPr>
          <p:nvPr/>
        </p:nvCxnSpPr>
        <p:spPr>
          <a:xfrm rot="5400000">
            <a:off x="8809602" y="3220092"/>
            <a:ext cx="595733" cy="1535450"/>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Connector: Elbow 20">
            <a:extLst>
              <a:ext uri="{FF2B5EF4-FFF2-40B4-BE49-F238E27FC236}">
                <a16:creationId xmlns:a16="http://schemas.microsoft.com/office/drawing/2014/main" id="{D5900394-2587-F309-F81C-035BA977EEFF}"/>
              </a:ext>
            </a:extLst>
          </p:cNvPr>
          <p:cNvCxnSpPr>
            <a:cxnSpLocks/>
            <a:stCxn id="12" idx="2"/>
            <a:endCxn id="13" idx="1"/>
          </p:cNvCxnSpPr>
          <p:nvPr/>
        </p:nvCxnSpPr>
        <p:spPr>
          <a:xfrm rot="16200000" flipH="1">
            <a:off x="7743486" y="4250569"/>
            <a:ext cx="544286" cy="170308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https://github.com/MuratCelik3506/IBM-DSCP/blob/main/Week1/jupyter-labs-webscraping.ipynb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Slide Number Placeholder 5">
            <a:extLst>
              <a:ext uri="{FF2B5EF4-FFF2-40B4-BE49-F238E27FC236}">
                <a16:creationId xmlns:a16="http://schemas.microsoft.com/office/drawing/2014/main" id="{9FC7C199-3222-0F6B-B9C5-C68AF985B72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8" name="Content Placeholder 4">
            <a:extLst>
              <a:ext uri="{FF2B5EF4-FFF2-40B4-BE49-F238E27FC236}">
                <a16:creationId xmlns:a16="http://schemas.microsoft.com/office/drawing/2014/main" id="{1D03A3FF-4610-13E2-D03C-EFF8415346D7}"/>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sp>
        <p:nvSpPr>
          <p:cNvPr id="9" name="Rectangle 8">
            <a:extLst>
              <a:ext uri="{FF2B5EF4-FFF2-40B4-BE49-F238E27FC236}">
                <a16:creationId xmlns:a16="http://schemas.microsoft.com/office/drawing/2014/main" id="{69AE7B64-0992-1007-4C3B-3BAA00B73875}"/>
              </a:ext>
            </a:extLst>
          </p:cNvPr>
          <p:cNvSpPr/>
          <p:nvPr/>
        </p:nvSpPr>
        <p:spPr>
          <a:xfrm>
            <a:off x="6027811" y="1948238"/>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Request data from Wikipedia</a:t>
            </a:r>
            <a:endParaRPr lang="en-150" dirty="0"/>
          </a:p>
        </p:txBody>
      </p:sp>
      <p:sp>
        <p:nvSpPr>
          <p:cNvPr id="10" name="Rectangle 9">
            <a:extLst>
              <a:ext uri="{FF2B5EF4-FFF2-40B4-BE49-F238E27FC236}">
                <a16:creationId xmlns:a16="http://schemas.microsoft.com/office/drawing/2014/main" id="{AC649060-2E87-1337-8848-17485BA0392F}"/>
              </a:ext>
            </a:extLst>
          </p:cNvPr>
          <p:cNvSpPr/>
          <p:nvPr/>
        </p:nvSpPr>
        <p:spPr>
          <a:xfrm>
            <a:off x="8699536" y="2601380"/>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Separate the incoming data with html parse.</a:t>
            </a:r>
            <a:endParaRPr lang="en-150" dirty="0"/>
          </a:p>
        </p:txBody>
      </p:sp>
      <p:sp>
        <p:nvSpPr>
          <p:cNvPr id="12" name="Rectangle 11">
            <a:extLst>
              <a:ext uri="{FF2B5EF4-FFF2-40B4-BE49-F238E27FC236}">
                <a16:creationId xmlns:a16="http://schemas.microsoft.com/office/drawing/2014/main" id="{18AF6142-4C55-34FC-626E-D1EE007A8FAF}"/>
              </a:ext>
            </a:extLst>
          </p:cNvPr>
          <p:cNvSpPr/>
          <p:nvPr/>
        </p:nvSpPr>
        <p:spPr>
          <a:xfrm>
            <a:off x="5988429" y="3741398"/>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 the split data and create a table.</a:t>
            </a:r>
            <a:endParaRPr lang="en-150" dirty="0"/>
          </a:p>
        </p:txBody>
      </p:sp>
      <p:sp>
        <p:nvSpPr>
          <p:cNvPr id="13" name="Rectangle 12">
            <a:extLst>
              <a:ext uri="{FF2B5EF4-FFF2-40B4-BE49-F238E27FC236}">
                <a16:creationId xmlns:a16="http://schemas.microsoft.com/office/drawing/2014/main" id="{D00B653A-4C27-B9D5-2A1C-DAFFBD147D6F}"/>
              </a:ext>
            </a:extLst>
          </p:cNvPr>
          <p:cNvSpPr/>
          <p:nvPr/>
        </p:nvSpPr>
        <p:spPr>
          <a:xfrm>
            <a:off x="8867172" y="4829969"/>
            <a:ext cx="2351314"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Save table data.</a:t>
            </a:r>
            <a:endParaRPr lang="en-150" dirty="0"/>
          </a:p>
        </p:txBody>
      </p:sp>
      <p:cxnSp>
        <p:nvCxnSpPr>
          <p:cNvPr id="14" name="Connector: Elbow 13">
            <a:extLst>
              <a:ext uri="{FF2B5EF4-FFF2-40B4-BE49-F238E27FC236}">
                <a16:creationId xmlns:a16="http://schemas.microsoft.com/office/drawing/2014/main" id="{2BA65A01-5BC1-AFF6-3D13-B6AA5B2239AB}"/>
              </a:ext>
            </a:extLst>
          </p:cNvPr>
          <p:cNvCxnSpPr>
            <a:stCxn id="9" idx="3"/>
            <a:endCxn id="10" idx="0"/>
          </p:cNvCxnSpPr>
          <p:nvPr/>
        </p:nvCxnSpPr>
        <p:spPr>
          <a:xfrm>
            <a:off x="8379125" y="2492524"/>
            <a:ext cx="1496068" cy="10885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or: Elbow 14">
            <a:extLst>
              <a:ext uri="{FF2B5EF4-FFF2-40B4-BE49-F238E27FC236}">
                <a16:creationId xmlns:a16="http://schemas.microsoft.com/office/drawing/2014/main" id="{101AC915-27E3-656F-A900-231ED01F36F4}"/>
              </a:ext>
            </a:extLst>
          </p:cNvPr>
          <p:cNvCxnSpPr>
            <a:cxnSpLocks/>
            <a:stCxn id="10" idx="2"/>
            <a:endCxn id="12" idx="3"/>
          </p:cNvCxnSpPr>
          <p:nvPr/>
        </p:nvCxnSpPr>
        <p:spPr>
          <a:xfrm rot="5400000">
            <a:off x="8809602" y="3220092"/>
            <a:ext cx="595733" cy="1535450"/>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C4173A6C-C576-B135-F73D-9C0CF8AC6D09}"/>
              </a:ext>
            </a:extLst>
          </p:cNvPr>
          <p:cNvCxnSpPr>
            <a:cxnSpLocks/>
            <a:stCxn id="12" idx="2"/>
            <a:endCxn id="13" idx="1"/>
          </p:cNvCxnSpPr>
          <p:nvPr/>
        </p:nvCxnSpPr>
        <p:spPr>
          <a:xfrm rot="16200000" flipH="1">
            <a:off x="7743486" y="4250569"/>
            <a:ext cx="544286" cy="1703086"/>
          </a:xfrm>
          <a:prstGeom prst="bentConnector2">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380</TotalTime>
  <Words>1662</Words>
  <Application>Microsoft Office PowerPoint</Application>
  <PresentationFormat>Widescreen</PresentationFormat>
  <Paragraphs>217</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MURAT CELIK</cp:lastModifiedBy>
  <cp:revision>217</cp:revision>
  <dcterms:created xsi:type="dcterms:W3CDTF">2021-04-29T18:58:34Z</dcterms:created>
  <dcterms:modified xsi:type="dcterms:W3CDTF">2023-01-27T13:17:18Z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